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78" r:id="rId3"/>
    <p:sldId id="279" r:id="rId4"/>
    <p:sldId id="280" r:id="rId5"/>
    <p:sldId id="264" r:id="rId6"/>
    <p:sldId id="267" r:id="rId7"/>
    <p:sldId id="268" r:id="rId8"/>
    <p:sldId id="277" r:id="rId9"/>
    <p:sldId id="271" r:id="rId10"/>
    <p:sldId id="281" r:id="rId11"/>
    <p:sldId id="274" r:id="rId12"/>
    <p:sldId id="282"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B6634AF-A943-4410-BFB7-553F166FFE2A}" type="datetimeFigureOut">
              <a:rPr lang="en-NZ" smtClean="0"/>
              <a:t>26/01/2023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276306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B6634AF-A943-4410-BFB7-553F166FFE2A}" type="datetimeFigureOut">
              <a:rPr lang="en-NZ" smtClean="0"/>
              <a:t>26/01/2023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141708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B6634AF-A943-4410-BFB7-553F166FFE2A}" type="datetimeFigureOut">
              <a:rPr lang="en-NZ" smtClean="0"/>
              <a:t>26/01/2023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417037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B6634AF-A943-4410-BFB7-553F166FFE2A}" type="datetimeFigureOut">
              <a:rPr lang="en-NZ" smtClean="0"/>
              <a:t>26/01/2023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10709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634AF-A943-4410-BFB7-553F166FFE2A}" type="datetimeFigureOut">
              <a:rPr lang="en-NZ" smtClean="0"/>
              <a:t>26/01/2023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15684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B6634AF-A943-4410-BFB7-553F166FFE2A}" type="datetimeFigureOut">
              <a:rPr lang="en-NZ" smtClean="0"/>
              <a:t>26/01/2023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78498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B6634AF-A943-4410-BFB7-553F166FFE2A}" type="datetimeFigureOut">
              <a:rPr lang="en-NZ" smtClean="0"/>
              <a:t>26/01/2023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78060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B6634AF-A943-4410-BFB7-553F166FFE2A}" type="datetimeFigureOut">
              <a:rPr lang="en-NZ" smtClean="0"/>
              <a:t>26/01/2023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366964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634AF-A943-4410-BFB7-553F166FFE2A}" type="datetimeFigureOut">
              <a:rPr lang="en-NZ" smtClean="0"/>
              <a:t>26/01/2023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163393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634AF-A943-4410-BFB7-553F166FFE2A}" type="datetimeFigureOut">
              <a:rPr lang="en-NZ" smtClean="0"/>
              <a:t>26/01/2023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52889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634AF-A943-4410-BFB7-553F166FFE2A}" type="datetimeFigureOut">
              <a:rPr lang="en-NZ" smtClean="0"/>
              <a:t>26/01/2023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879A91A-F46D-4628-9102-51FEA92C78A9}" type="slidenum">
              <a:rPr lang="en-NZ" smtClean="0"/>
              <a:t>‹#›</a:t>
            </a:fld>
            <a:endParaRPr lang="en-NZ"/>
          </a:p>
        </p:txBody>
      </p:sp>
    </p:spTree>
    <p:extLst>
      <p:ext uri="{BB962C8B-B14F-4D97-AF65-F5344CB8AC3E}">
        <p14:creationId xmlns:p14="http://schemas.microsoft.com/office/powerpoint/2010/main" val="126770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634AF-A943-4410-BFB7-553F166FFE2A}" type="datetimeFigureOut">
              <a:rPr lang="en-NZ" smtClean="0"/>
              <a:t>26/01/2023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9A91A-F46D-4628-9102-51FEA92C78A9}" type="slidenum">
              <a:rPr lang="en-NZ" smtClean="0"/>
              <a:t>‹#›</a:t>
            </a:fld>
            <a:endParaRPr lang="en-NZ"/>
          </a:p>
        </p:txBody>
      </p:sp>
    </p:spTree>
    <p:extLst>
      <p:ext uri="{BB962C8B-B14F-4D97-AF65-F5344CB8AC3E}">
        <p14:creationId xmlns:p14="http://schemas.microsoft.com/office/powerpoint/2010/main" val="237501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wilkiewaynumeracy/"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dropbox.com/sh/az3lfcdnukh8avj/AADDEiylOfqkpPjJayTF3NEla?dl=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dropbox.com/sh/h4bdw8g8p5d3g9b/AABZ6l53hP45hFO_pO7EGQu4a?dl=0" TargetMode="External"/><Relationship Id="rId7" Type="http://schemas.openxmlformats.org/officeDocument/2006/relationships/hyperlink" Target="https://www.facebook.com/wilkiewaynumeracy/" TargetMode="External"/><Relationship Id="rId2" Type="http://schemas.openxmlformats.org/officeDocument/2006/relationships/hyperlink" Target="https://www.dropbox.com/sh/8ca980qt3m5bjxf/AAAe-mNolj8K84xSBerIMyI_a?dl=0" TargetMode="Externa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dropbox.com/sh/bmx4k1bzg9hp4c7/AAB7eZtEbe5xzLBziV7uInDoa?dl=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www.dropbox.com/sh/d9e0yh3ow760yxs/AABbOst1HS0eIKm0NVC9D15ea?dl=0" TargetMode="External"/><Relationship Id="rId7" Type="http://schemas.openxmlformats.org/officeDocument/2006/relationships/image" Target="../media/image17.jpeg"/><Relationship Id="rId2" Type="http://schemas.openxmlformats.org/officeDocument/2006/relationships/hyperlink" Target="https://www.dropbox.com/sh/jminedph013g3n8/AAAEa2cvIfcuIUxprDwZvMeea?dl=0" TargetMode="Externa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G"/><Relationship Id="rId4" Type="http://schemas.openxmlformats.org/officeDocument/2006/relationships/hyperlink" Target="https://www.dropbox.com/sh/b46hmd2ekpzhprl/AACg0I2CjWeyHKER6ASw8JZha?dl=0" TargetMode="External"/><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2160240" cy="2154015"/>
          </a:xfrm>
          <a:prstGeom prst="rect">
            <a:avLst/>
          </a:prstGeom>
        </p:spPr>
      </p:pic>
      <p:sp>
        <p:nvSpPr>
          <p:cNvPr id="3" name="TextBox 2"/>
          <p:cNvSpPr txBox="1"/>
          <p:nvPr/>
        </p:nvSpPr>
        <p:spPr>
          <a:xfrm>
            <a:off x="2699792" y="1052736"/>
            <a:ext cx="5904656" cy="830997"/>
          </a:xfrm>
          <a:prstGeom prst="rect">
            <a:avLst/>
          </a:prstGeom>
          <a:solidFill>
            <a:srgbClr val="002060"/>
          </a:solidFill>
        </p:spPr>
        <p:txBody>
          <a:bodyPr wrap="square" rtlCol="0">
            <a:spAutoFit/>
          </a:bodyPr>
          <a:lstStyle/>
          <a:p>
            <a:pPr algn="ctr"/>
            <a:r>
              <a:rPr lang="en-NZ" sz="2400" b="1" dirty="0" smtClean="0">
                <a:solidFill>
                  <a:srgbClr val="FFFF00"/>
                </a:solidFill>
              </a:rPr>
              <a:t>An introduction to the resources available to members of Wilkie Way</a:t>
            </a:r>
            <a:endParaRPr lang="en-NZ" sz="2400" b="1" dirty="0">
              <a:solidFill>
                <a:srgbClr val="FFFF00"/>
              </a:solidFill>
            </a:endParaRPr>
          </a:p>
        </p:txBody>
      </p:sp>
      <p:sp>
        <p:nvSpPr>
          <p:cNvPr id="4" name="TextBox 3"/>
          <p:cNvSpPr txBox="1"/>
          <p:nvPr/>
        </p:nvSpPr>
        <p:spPr>
          <a:xfrm>
            <a:off x="900319" y="3068960"/>
            <a:ext cx="7128792" cy="1015663"/>
          </a:xfrm>
          <a:prstGeom prst="rect">
            <a:avLst/>
          </a:prstGeom>
          <a:noFill/>
        </p:spPr>
        <p:txBody>
          <a:bodyPr wrap="square" rtlCol="0">
            <a:spAutoFit/>
          </a:bodyPr>
          <a:lstStyle/>
          <a:p>
            <a:r>
              <a:rPr lang="en-NZ" sz="2000" b="1" dirty="0" smtClean="0"/>
              <a:t>The directory gives you the heading and I have showcased just a few areas – there is more and more resources are continually being added </a:t>
            </a:r>
            <a:endParaRPr lang="en-NZ" sz="2000" b="1" dirty="0"/>
          </a:p>
        </p:txBody>
      </p:sp>
      <p:sp>
        <p:nvSpPr>
          <p:cNvPr id="5" name="TextBox 4"/>
          <p:cNvSpPr txBox="1"/>
          <p:nvPr/>
        </p:nvSpPr>
        <p:spPr>
          <a:xfrm>
            <a:off x="827584" y="4581128"/>
            <a:ext cx="7200800" cy="1200329"/>
          </a:xfrm>
          <a:prstGeom prst="rect">
            <a:avLst/>
          </a:prstGeom>
          <a:solidFill>
            <a:srgbClr val="FFFF00"/>
          </a:solidFill>
        </p:spPr>
        <p:txBody>
          <a:bodyPr wrap="square" rtlCol="0">
            <a:spAutoFit/>
          </a:bodyPr>
          <a:lstStyle/>
          <a:p>
            <a:r>
              <a:rPr lang="en-NZ" dirty="0" smtClean="0"/>
              <a:t>Keep up to date with notifications of new resources by following Wilkie Way on Facebook</a:t>
            </a:r>
          </a:p>
          <a:p>
            <a:r>
              <a:rPr lang="en-NZ" dirty="0">
                <a:hlinkClick r:id="rId3"/>
              </a:rPr>
              <a:t>https://www.facebook.com/wilkiewaynumeracy</a:t>
            </a:r>
            <a:r>
              <a:rPr lang="en-NZ" dirty="0" smtClean="0">
                <a:hlinkClick r:id="rId3"/>
              </a:rPr>
              <a:t>/</a:t>
            </a:r>
            <a:endParaRPr lang="en-NZ" dirty="0" smtClean="0"/>
          </a:p>
          <a:p>
            <a:endParaRPr lang="en-NZ" dirty="0"/>
          </a:p>
        </p:txBody>
      </p:sp>
    </p:spTree>
    <p:extLst>
      <p:ext uri="{BB962C8B-B14F-4D97-AF65-F5344CB8AC3E}">
        <p14:creationId xmlns:p14="http://schemas.microsoft.com/office/powerpoint/2010/main" val="2562162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9" y="1134036"/>
            <a:ext cx="2790825" cy="2047875"/>
          </a:xfrm>
          <a:prstGeom prst="rect">
            <a:avLst/>
          </a:prstGeom>
        </p:spPr>
      </p:pic>
      <p:sp>
        <p:nvSpPr>
          <p:cNvPr id="3" name="Rectangle 2"/>
          <p:cNvSpPr/>
          <p:nvPr/>
        </p:nvSpPr>
        <p:spPr>
          <a:xfrm>
            <a:off x="179512" y="116632"/>
            <a:ext cx="85689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smtClean="0"/>
              <a:t>Wilkie Way helps you to plan your programme, build your knowledge and track your students progress.</a:t>
            </a:r>
            <a:endParaRPr lang="en-NZ" dirty="0"/>
          </a:p>
        </p:txBody>
      </p:sp>
      <p:sp>
        <p:nvSpPr>
          <p:cNvPr id="4" name="TextBox 3"/>
          <p:cNvSpPr txBox="1"/>
          <p:nvPr/>
        </p:nvSpPr>
        <p:spPr>
          <a:xfrm>
            <a:off x="179512" y="764704"/>
            <a:ext cx="3096344" cy="369332"/>
          </a:xfrm>
          <a:prstGeom prst="rect">
            <a:avLst/>
          </a:prstGeom>
          <a:noFill/>
        </p:spPr>
        <p:txBody>
          <a:bodyPr wrap="square" rtlCol="0">
            <a:spAutoFit/>
          </a:bodyPr>
          <a:lstStyle/>
          <a:p>
            <a:r>
              <a:rPr lang="en-NZ" dirty="0" smtClean="0"/>
              <a:t>Directory heading: Planning</a:t>
            </a:r>
            <a:endParaRPr lang="en-NZ"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3" y="1134036"/>
            <a:ext cx="6804248" cy="20669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200961"/>
            <a:ext cx="1914525" cy="21240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3234601"/>
            <a:ext cx="3486150" cy="3343275"/>
          </a:xfrm>
          <a:prstGeom prst="rect">
            <a:avLst/>
          </a:prstGeom>
        </p:spPr>
      </p:pic>
      <p:sp>
        <p:nvSpPr>
          <p:cNvPr id="9" name="TextBox 8"/>
          <p:cNvSpPr txBox="1"/>
          <p:nvPr/>
        </p:nvSpPr>
        <p:spPr>
          <a:xfrm>
            <a:off x="5652120" y="3234601"/>
            <a:ext cx="1584176" cy="1569660"/>
          </a:xfrm>
          <a:prstGeom prst="rect">
            <a:avLst/>
          </a:prstGeom>
          <a:solidFill>
            <a:srgbClr val="FFFF00"/>
          </a:solidFill>
        </p:spPr>
        <p:txBody>
          <a:bodyPr wrap="square" rtlCol="0">
            <a:spAutoFit/>
          </a:bodyPr>
          <a:lstStyle/>
          <a:p>
            <a:r>
              <a:rPr lang="en-NZ" sz="1600" dirty="0" smtClean="0"/>
              <a:t>Specific to year group but also found under curriculum knowledge heading  </a:t>
            </a:r>
            <a:endParaRPr lang="en-NZ" sz="1600" dirty="0"/>
          </a:p>
        </p:txBody>
      </p:sp>
      <p:sp>
        <p:nvSpPr>
          <p:cNvPr id="10" name="TextBox 9"/>
          <p:cNvSpPr txBox="1"/>
          <p:nvPr/>
        </p:nvSpPr>
        <p:spPr>
          <a:xfrm>
            <a:off x="7380312" y="3234601"/>
            <a:ext cx="1584176" cy="1323439"/>
          </a:xfrm>
          <a:prstGeom prst="rect">
            <a:avLst/>
          </a:prstGeom>
          <a:solidFill>
            <a:srgbClr val="FFFF00"/>
          </a:solidFill>
        </p:spPr>
        <p:txBody>
          <a:bodyPr wrap="square" rtlCol="0">
            <a:spAutoFit/>
          </a:bodyPr>
          <a:lstStyle/>
          <a:p>
            <a:r>
              <a:rPr lang="en-NZ" sz="1600" dirty="0" smtClean="0"/>
              <a:t>Specific to year group but also found under assessment heading</a:t>
            </a:r>
            <a:endParaRPr lang="en-NZ" sz="1600" dirty="0"/>
          </a:p>
        </p:txBody>
      </p:sp>
      <p:sp>
        <p:nvSpPr>
          <p:cNvPr id="11" name="TextBox 10"/>
          <p:cNvSpPr txBox="1"/>
          <p:nvPr/>
        </p:nvSpPr>
        <p:spPr>
          <a:xfrm>
            <a:off x="179512" y="5254437"/>
            <a:ext cx="1792489" cy="1384995"/>
          </a:xfrm>
          <a:prstGeom prst="rect">
            <a:avLst/>
          </a:prstGeom>
          <a:solidFill>
            <a:srgbClr val="FFFF00"/>
          </a:solidFill>
        </p:spPr>
        <p:txBody>
          <a:bodyPr wrap="square" rtlCol="0">
            <a:spAutoFit/>
          </a:bodyPr>
          <a:lstStyle/>
          <a:p>
            <a:r>
              <a:rPr lang="en-NZ" sz="1400" dirty="0" smtClean="0"/>
              <a:t>Overview and unit plans in word to be adjusted to suit specific requirements and resources to be added.</a:t>
            </a:r>
            <a:endParaRPr lang="en-NZ" sz="1400" dirty="0"/>
          </a:p>
        </p:txBody>
      </p:sp>
      <p:cxnSp>
        <p:nvCxnSpPr>
          <p:cNvPr id="12" name="Straight Arrow Connector 11"/>
          <p:cNvCxnSpPr/>
          <p:nvPr/>
        </p:nvCxnSpPr>
        <p:spPr>
          <a:xfrm>
            <a:off x="6444208" y="2924944"/>
            <a:ext cx="0" cy="3096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172400" y="2924943"/>
            <a:ext cx="0" cy="3096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727684" y="2924944"/>
            <a:ext cx="1476164"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635896" y="2924944"/>
            <a:ext cx="1152128"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058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6480720" cy="646331"/>
          </a:xfrm>
          <a:prstGeom prst="rect">
            <a:avLst/>
          </a:prstGeom>
        </p:spPr>
        <p:txBody>
          <a:bodyPr wrap="square">
            <a:spAutoFit/>
          </a:bodyPr>
          <a:lstStyle/>
          <a:p>
            <a:pPr fontAlgn="base"/>
            <a:r>
              <a:rPr lang="en-US" b="1" dirty="0"/>
              <a:t>Teacher Professional Resources</a:t>
            </a:r>
          </a:p>
          <a:p>
            <a:pPr fontAlgn="base"/>
            <a:r>
              <a:rPr lang="en-US" dirty="0" smtClean="0">
                <a:hlinkClick r:id="rId2"/>
              </a:rPr>
              <a:t>Learning Progressions</a:t>
            </a:r>
            <a:r>
              <a:rPr lang="en-US" dirty="0" smtClean="0"/>
              <a:t> </a:t>
            </a:r>
          </a:p>
        </p:txBody>
      </p:sp>
      <p:sp>
        <p:nvSpPr>
          <p:cNvPr id="4" name="TextBox 3"/>
          <p:cNvSpPr txBox="1"/>
          <p:nvPr/>
        </p:nvSpPr>
        <p:spPr>
          <a:xfrm>
            <a:off x="251520" y="908720"/>
            <a:ext cx="2664296" cy="4801314"/>
          </a:xfrm>
          <a:prstGeom prst="rect">
            <a:avLst/>
          </a:prstGeom>
          <a:noFill/>
        </p:spPr>
        <p:txBody>
          <a:bodyPr wrap="square" rtlCol="0">
            <a:spAutoFit/>
          </a:bodyPr>
          <a:lstStyle/>
          <a:p>
            <a:r>
              <a:rPr lang="en-NZ" dirty="0" smtClean="0"/>
              <a:t>Progressions for: </a:t>
            </a:r>
          </a:p>
          <a:p>
            <a:r>
              <a:rPr lang="en-NZ" dirty="0" smtClean="0"/>
              <a:t>Addition &amp; Subtraction</a:t>
            </a:r>
          </a:p>
          <a:p>
            <a:r>
              <a:rPr lang="en-NZ" dirty="0" smtClean="0"/>
              <a:t>Multiplication &amp; Division</a:t>
            </a:r>
          </a:p>
          <a:p>
            <a:r>
              <a:rPr lang="en-NZ" dirty="0" smtClean="0"/>
              <a:t>Fractions</a:t>
            </a:r>
          </a:p>
          <a:p>
            <a:r>
              <a:rPr lang="en-NZ" dirty="0" smtClean="0"/>
              <a:t>Place Value</a:t>
            </a:r>
          </a:p>
          <a:p>
            <a:endParaRPr lang="en-NZ" dirty="0"/>
          </a:p>
          <a:p>
            <a:r>
              <a:rPr lang="en-NZ" dirty="0" smtClean="0"/>
              <a:t>Number operations – how the four progressions  above are interlinked</a:t>
            </a:r>
          </a:p>
          <a:p>
            <a:endParaRPr lang="en-NZ" dirty="0"/>
          </a:p>
          <a:p>
            <a:r>
              <a:rPr lang="en-NZ" dirty="0" smtClean="0"/>
              <a:t>Geometry progression</a:t>
            </a:r>
          </a:p>
          <a:p>
            <a:r>
              <a:rPr lang="en-NZ" dirty="0" smtClean="0"/>
              <a:t>Measurement progression</a:t>
            </a:r>
          </a:p>
          <a:p>
            <a:endParaRPr lang="en-NZ" dirty="0"/>
          </a:p>
          <a:p>
            <a:r>
              <a:rPr lang="en-NZ" dirty="0" smtClean="0"/>
              <a:t>Learning progression</a:t>
            </a:r>
          </a:p>
          <a:p>
            <a:r>
              <a:rPr lang="en-NZ" dirty="0" smtClean="0"/>
              <a:t>How all the progressions are interlinked including statistics.</a:t>
            </a:r>
            <a:endParaRPr lang="en-NZ"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51826"/>
            <a:ext cx="5040560" cy="4298931"/>
          </a:xfrm>
          <a:prstGeom prst="rect">
            <a:avLst/>
          </a:prstGeom>
        </p:spPr>
      </p:pic>
      <p:sp>
        <p:nvSpPr>
          <p:cNvPr id="6" name="Rectangle 5"/>
          <p:cNvSpPr/>
          <p:nvPr/>
        </p:nvSpPr>
        <p:spPr>
          <a:xfrm>
            <a:off x="3707904" y="4509120"/>
            <a:ext cx="5040560"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Progressions will be updated and aligned to fit with the wording of the new mathematics and statistics curriculum over 2023</a:t>
            </a:r>
            <a:endParaRPr lang="en-NZ" dirty="0"/>
          </a:p>
        </p:txBody>
      </p:sp>
    </p:spTree>
    <p:extLst>
      <p:ext uri="{BB962C8B-B14F-4D97-AF65-F5344CB8AC3E}">
        <p14:creationId xmlns:p14="http://schemas.microsoft.com/office/powerpoint/2010/main" val="117346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3158429" cy="646331"/>
          </a:xfrm>
          <a:prstGeom prst="rect">
            <a:avLst/>
          </a:prstGeom>
        </p:spPr>
        <p:txBody>
          <a:bodyPr wrap="none">
            <a:spAutoFit/>
          </a:bodyPr>
          <a:lstStyle/>
          <a:p>
            <a:pPr fontAlgn="base"/>
            <a:r>
              <a:rPr lang="en-US" b="1" dirty="0"/>
              <a:t>Teacher Professional </a:t>
            </a:r>
            <a:r>
              <a:rPr lang="en-US" b="1" dirty="0" smtClean="0"/>
              <a:t>Resources</a:t>
            </a:r>
          </a:p>
          <a:p>
            <a:pPr fontAlgn="base"/>
            <a:r>
              <a:rPr lang="en-US" b="1" dirty="0" smtClean="0"/>
              <a:t>Moderation</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 y="834971"/>
            <a:ext cx="9144000" cy="3533834"/>
          </a:xfrm>
          <a:prstGeom prst="rect">
            <a:avLst/>
          </a:prstGeom>
        </p:spPr>
      </p:pic>
      <p:sp>
        <p:nvSpPr>
          <p:cNvPr id="4" name="TextBox 3"/>
          <p:cNvSpPr txBox="1"/>
          <p:nvPr/>
        </p:nvSpPr>
        <p:spPr>
          <a:xfrm>
            <a:off x="251520" y="4509120"/>
            <a:ext cx="8712968" cy="1200329"/>
          </a:xfrm>
          <a:prstGeom prst="rect">
            <a:avLst/>
          </a:prstGeom>
          <a:noFill/>
        </p:spPr>
        <p:txBody>
          <a:bodyPr wrap="square" rtlCol="0">
            <a:spAutoFit/>
          </a:bodyPr>
          <a:lstStyle/>
          <a:p>
            <a:r>
              <a:rPr lang="en-NZ" dirty="0" smtClean="0"/>
              <a:t>In this sections you will find booklets to help you develop your understanding of the learning progressions using the exemplars to make assessment decisions. Learning to understand student work enables you to make use of formative assessment as you work with the students and a summative decision is reliable.</a:t>
            </a:r>
            <a:endParaRPr lang="en-NZ" dirty="0"/>
          </a:p>
        </p:txBody>
      </p:sp>
    </p:spTree>
    <p:extLst>
      <p:ext uri="{BB962C8B-B14F-4D97-AF65-F5344CB8AC3E}">
        <p14:creationId xmlns:p14="http://schemas.microsoft.com/office/powerpoint/2010/main" val="2591641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6480720" cy="923330"/>
          </a:xfrm>
          <a:prstGeom prst="rect">
            <a:avLst/>
          </a:prstGeom>
        </p:spPr>
        <p:txBody>
          <a:bodyPr wrap="square">
            <a:spAutoFit/>
          </a:bodyPr>
          <a:lstStyle/>
          <a:p>
            <a:pPr fontAlgn="base"/>
            <a:r>
              <a:rPr lang="en-US" b="1" dirty="0"/>
              <a:t>Teacher Professional Resources</a:t>
            </a:r>
          </a:p>
          <a:p>
            <a:pPr fontAlgn="base"/>
            <a:r>
              <a:rPr lang="en-US" u="sng" dirty="0" smtClean="0">
                <a:hlinkClick r:id="rId2"/>
              </a:rPr>
              <a:t>Professional </a:t>
            </a:r>
            <a:r>
              <a:rPr lang="en-US" u="sng" dirty="0">
                <a:hlinkClick r:id="rId2"/>
              </a:rPr>
              <a:t>Practice</a:t>
            </a:r>
            <a:endParaRPr lang="en-US" dirty="0"/>
          </a:p>
          <a:p>
            <a:pPr fontAlgn="base"/>
            <a:r>
              <a:rPr lang="en-US" dirty="0">
                <a:hlinkClick r:id="rId3"/>
              </a:rPr>
              <a:t>Professional Readings</a:t>
            </a:r>
            <a:endParaRPr lang="en-US" dirty="0"/>
          </a:p>
        </p:txBody>
      </p:sp>
      <p:sp>
        <p:nvSpPr>
          <p:cNvPr id="4" name="TextBox 3"/>
          <p:cNvSpPr txBox="1"/>
          <p:nvPr/>
        </p:nvSpPr>
        <p:spPr>
          <a:xfrm>
            <a:off x="2483768" y="476672"/>
            <a:ext cx="5904656" cy="923330"/>
          </a:xfrm>
          <a:prstGeom prst="rect">
            <a:avLst/>
          </a:prstGeom>
          <a:noFill/>
        </p:spPr>
        <p:txBody>
          <a:bodyPr wrap="square" rtlCol="0">
            <a:spAutoFit/>
          </a:bodyPr>
          <a:lstStyle/>
          <a:p>
            <a:r>
              <a:rPr lang="en-NZ" dirty="0" smtClean="0"/>
              <a:t>PowerPoints for increasing teacher knowledge – use independently or for a staff or syndicate profession learning session.</a:t>
            </a:r>
            <a:endParaRPr lang="en-NZ" dirty="0"/>
          </a:p>
        </p:txBody>
      </p:sp>
      <p:sp>
        <p:nvSpPr>
          <p:cNvPr id="5" name="TextBox 4"/>
          <p:cNvSpPr txBox="1"/>
          <p:nvPr/>
        </p:nvSpPr>
        <p:spPr>
          <a:xfrm>
            <a:off x="179512" y="1039962"/>
            <a:ext cx="2808312" cy="5970865"/>
          </a:xfrm>
          <a:prstGeom prst="rect">
            <a:avLst/>
          </a:prstGeom>
          <a:noFill/>
        </p:spPr>
        <p:txBody>
          <a:bodyPr wrap="square" rtlCol="0">
            <a:spAutoFit/>
          </a:bodyPr>
          <a:lstStyle/>
          <a:p>
            <a:pPr marL="285750" indent="-285750">
              <a:buFont typeface="Courier New" panose="02070309020205020404" pitchFamily="49" charset="0"/>
              <a:buChar char="o"/>
            </a:pPr>
            <a:r>
              <a:rPr lang="en-NZ" sz="1400" dirty="0" smtClean="0"/>
              <a:t>Able mathematicians</a:t>
            </a:r>
          </a:p>
          <a:p>
            <a:pPr marL="285750" indent="-285750">
              <a:buFont typeface="Courier New" panose="02070309020205020404" pitchFamily="49" charset="0"/>
              <a:buChar char="o"/>
            </a:pPr>
            <a:r>
              <a:rPr lang="en-NZ" sz="1400" dirty="0" smtClean="0"/>
              <a:t>Arrangement for learning</a:t>
            </a:r>
          </a:p>
          <a:p>
            <a:pPr marL="285750" indent="-285750">
              <a:buFont typeface="Courier New" panose="02070309020205020404" pitchFamily="49" charset="0"/>
              <a:buChar char="o"/>
            </a:pPr>
            <a:r>
              <a:rPr lang="en-NZ" sz="1400" dirty="0" smtClean="0"/>
              <a:t>Building maths knowledge</a:t>
            </a:r>
          </a:p>
          <a:p>
            <a:pPr marL="285750" indent="-285750">
              <a:buFont typeface="Courier New" panose="02070309020205020404" pitchFamily="49" charset="0"/>
              <a:buChar char="o"/>
            </a:pPr>
            <a:r>
              <a:rPr lang="en-NZ" sz="1400" dirty="0" smtClean="0"/>
              <a:t>Common stumbling blocks</a:t>
            </a:r>
          </a:p>
          <a:p>
            <a:pPr marL="285750" indent="-285750">
              <a:buFont typeface="Courier New" panose="02070309020205020404" pitchFamily="49" charset="0"/>
              <a:buChar char="o"/>
            </a:pPr>
            <a:r>
              <a:rPr lang="en-NZ" sz="1400" dirty="0" smtClean="0"/>
              <a:t>An introduction to developing maths through play</a:t>
            </a:r>
          </a:p>
          <a:p>
            <a:pPr marL="285750" indent="-285750">
              <a:buFont typeface="Courier New" panose="02070309020205020404" pitchFamily="49" charset="0"/>
              <a:buChar char="o"/>
            </a:pPr>
            <a:r>
              <a:rPr lang="en-NZ" sz="1400" dirty="0" smtClean="0"/>
              <a:t>Developing mathematical thinking through play</a:t>
            </a:r>
          </a:p>
          <a:p>
            <a:pPr marL="285750" indent="-285750">
              <a:buFont typeface="Courier New" panose="02070309020205020404" pitchFamily="49" charset="0"/>
              <a:buChar char="o"/>
            </a:pPr>
            <a:r>
              <a:rPr lang="en-NZ" sz="1400" dirty="0" smtClean="0"/>
              <a:t>Planning for maths in a </a:t>
            </a:r>
            <a:r>
              <a:rPr lang="en-NZ" sz="1400" dirty="0" err="1" smtClean="0"/>
              <a:t>playbased</a:t>
            </a:r>
            <a:r>
              <a:rPr lang="en-NZ" sz="1400" dirty="0" smtClean="0"/>
              <a:t> environment</a:t>
            </a:r>
          </a:p>
          <a:p>
            <a:pPr marL="285750" indent="-285750">
              <a:buFont typeface="Courier New" panose="02070309020205020404" pitchFamily="49" charset="0"/>
              <a:buChar char="o"/>
            </a:pPr>
            <a:r>
              <a:rPr lang="en-NZ" sz="1400" dirty="0" smtClean="0"/>
              <a:t>Fractions &amp; learning progressions</a:t>
            </a:r>
          </a:p>
          <a:p>
            <a:pPr marL="285750" indent="-285750">
              <a:buFont typeface="Courier New" panose="02070309020205020404" pitchFamily="49" charset="0"/>
              <a:buChar char="o"/>
            </a:pPr>
            <a:r>
              <a:rPr lang="en-NZ" sz="1400" dirty="0" smtClean="0"/>
              <a:t>Number &amp; measurement connections</a:t>
            </a:r>
          </a:p>
          <a:p>
            <a:pPr marL="285750" indent="-285750">
              <a:buFont typeface="Courier New" panose="02070309020205020404" pitchFamily="49" charset="0"/>
              <a:buChar char="o"/>
            </a:pPr>
            <a:r>
              <a:rPr lang="en-NZ" sz="1400" dirty="0" smtClean="0"/>
              <a:t>Place value, the heart of the system</a:t>
            </a:r>
          </a:p>
          <a:p>
            <a:pPr marL="285750" indent="-285750">
              <a:buFont typeface="Courier New" panose="02070309020205020404" pitchFamily="49" charset="0"/>
              <a:buChar char="o"/>
            </a:pPr>
            <a:r>
              <a:rPr lang="en-NZ" sz="1400" dirty="0" smtClean="0"/>
              <a:t>Reading in maths</a:t>
            </a:r>
          </a:p>
          <a:p>
            <a:pPr marL="285750" indent="-285750">
              <a:buFont typeface="Courier New" panose="02070309020205020404" pitchFamily="49" charset="0"/>
              <a:buChar char="o"/>
            </a:pPr>
            <a:r>
              <a:rPr lang="en-NZ" sz="1400" dirty="0" smtClean="0"/>
              <a:t>Writing in maths</a:t>
            </a:r>
          </a:p>
          <a:p>
            <a:pPr marL="285750" indent="-285750">
              <a:buFont typeface="Courier New" panose="02070309020205020404" pitchFamily="49" charset="0"/>
              <a:buChar char="o"/>
            </a:pPr>
            <a:r>
              <a:rPr lang="en-NZ" sz="1400" dirty="0" smtClean="0"/>
              <a:t>Speaking &amp; listening in maths</a:t>
            </a:r>
          </a:p>
          <a:p>
            <a:pPr marL="285750" indent="-285750">
              <a:buFont typeface="Courier New" panose="02070309020205020404" pitchFamily="49" charset="0"/>
              <a:buChar char="o"/>
            </a:pPr>
            <a:r>
              <a:rPr lang="en-NZ" sz="1400" dirty="0" smtClean="0"/>
              <a:t>Statistic – getting sorted</a:t>
            </a:r>
          </a:p>
          <a:p>
            <a:pPr marL="285750" indent="-285750">
              <a:buFont typeface="Courier New" panose="02070309020205020404" pitchFamily="49" charset="0"/>
              <a:buChar char="o"/>
            </a:pPr>
            <a:r>
              <a:rPr lang="en-NZ" sz="1400" dirty="0" smtClean="0"/>
              <a:t>Parent information</a:t>
            </a:r>
          </a:p>
          <a:p>
            <a:pPr marL="285750" indent="-285750">
              <a:buFont typeface="Courier New" panose="02070309020205020404" pitchFamily="49" charset="0"/>
              <a:buChar char="o"/>
            </a:pPr>
            <a:r>
              <a:rPr lang="en-NZ" sz="1400" dirty="0" smtClean="0"/>
              <a:t>Reviewing your numeracy curriculum</a:t>
            </a:r>
          </a:p>
          <a:p>
            <a:pPr marL="285750" indent="-285750">
              <a:buFont typeface="Courier New" panose="02070309020205020404" pitchFamily="49" charset="0"/>
              <a:buChar char="o"/>
            </a:pPr>
            <a:r>
              <a:rPr lang="en-NZ" sz="1400" dirty="0" smtClean="0"/>
              <a:t>Supporting numeracy learners</a:t>
            </a:r>
          </a:p>
          <a:p>
            <a:pPr marL="285750" indent="-285750">
              <a:buFont typeface="Courier New" panose="02070309020205020404" pitchFamily="49" charset="0"/>
              <a:buChar char="o"/>
            </a:pPr>
            <a:r>
              <a:rPr lang="en-NZ" sz="1400" dirty="0" smtClean="0"/>
              <a:t>Teaching &amp; learning basic facts</a:t>
            </a:r>
          </a:p>
          <a:p>
            <a:endParaRPr lang="en-NZ" sz="1400" dirty="0" smtClean="0"/>
          </a:p>
          <a:p>
            <a:endParaRPr lang="en-NZ"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400002"/>
            <a:ext cx="2200275" cy="21050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162050"/>
            <a:ext cx="2171700" cy="22669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72" y="3374100"/>
            <a:ext cx="2114550" cy="2019300"/>
          </a:xfrm>
          <a:prstGeom prst="rect">
            <a:avLst/>
          </a:prstGeom>
        </p:spPr>
      </p:pic>
      <p:sp>
        <p:nvSpPr>
          <p:cNvPr id="9" name="TextBox 8"/>
          <p:cNvSpPr txBox="1"/>
          <p:nvPr/>
        </p:nvSpPr>
        <p:spPr>
          <a:xfrm>
            <a:off x="5940152" y="3645024"/>
            <a:ext cx="2880320" cy="2246769"/>
          </a:xfrm>
          <a:prstGeom prst="rect">
            <a:avLst/>
          </a:prstGeom>
          <a:solidFill>
            <a:srgbClr val="FFFF00"/>
          </a:solidFill>
        </p:spPr>
        <p:txBody>
          <a:bodyPr wrap="square" rtlCol="0">
            <a:spAutoFit/>
          </a:bodyPr>
          <a:lstStyle/>
          <a:p>
            <a:r>
              <a:rPr lang="en-NZ" dirty="0" smtClean="0"/>
              <a:t>New PowerPoints are added regularly and all additions to the website  are notified via the newsletter and on Facebook.</a:t>
            </a:r>
          </a:p>
          <a:p>
            <a:r>
              <a:rPr lang="en-NZ" sz="1600" dirty="0">
                <a:hlinkClick r:id="rId7"/>
              </a:rPr>
              <a:t>https://www.facebook.com/wilkiewaynumeracy</a:t>
            </a:r>
            <a:r>
              <a:rPr lang="en-NZ" sz="1600" dirty="0" smtClean="0">
                <a:hlinkClick r:id="rId7"/>
              </a:rPr>
              <a:t>/</a:t>
            </a:r>
            <a:endParaRPr lang="en-NZ" sz="1600" dirty="0" smtClean="0"/>
          </a:p>
          <a:p>
            <a:endParaRPr lang="en-NZ" dirty="0"/>
          </a:p>
        </p:txBody>
      </p:sp>
    </p:spTree>
    <p:extLst>
      <p:ext uri="{BB962C8B-B14F-4D97-AF65-F5344CB8AC3E}">
        <p14:creationId xmlns:p14="http://schemas.microsoft.com/office/powerpoint/2010/main" val="498678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5293554"/>
          </a:xfrm>
          <a:prstGeom prst="rect">
            <a:avLst/>
          </a:prstGeom>
        </p:spPr>
      </p:pic>
      <p:sp>
        <p:nvSpPr>
          <p:cNvPr id="5" name="Rectangle 4"/>
          <p:cNvSpPr/>
          <p:nvPr/>
        </p:nvSpPr>
        <p:spPr>
          <a:xfrm>
            <a:off x="251520" y="188640"/>
            <a:ext cx="864096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To access resources click on the link which will take you to the </a:t>
            </a:r>
            <a:r>
              <a:rPr lang="en-NZ" dirty="0" err="1" smtClean="0"/>
              <a:t>dropbox</a:t>
            </a:r>
            <a:r>
              <a:rPr lang="en-NZ" dirty="0" smtClean="0"/>
              <a:t> database which opens in a new window so you can always quickly get back to the directory.</a:t>
            </a:r>
            <a:endParaRPr lang="en-NZ" dirty="0"/>
          </a:p>
        </p:txBody>
      </p:sp>
    </p:spTree>
    <p:extLst>
      <p:ext uri="{BB962C8B-B14F-4D97-AF65-F5344CB8AC3E}">
        <p14:creationId xmlns:p14="http://schemas.microsoft.com/office/powerpoint/2010/main" val="2293321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282" y="78762"/>
            <a:ext cx="2676525" cy="1962150"/>
          </a:xfrm>
          <a:prstGeom prst="rect">
            <a:avLst/>
          </a:prstGeom>
        </p:spPr>
      </p:pic>
      <p:sp>
        <p:nvSpPr>
          <p:cNvPr id="7" name="Rectangular Callout 6"/>
          <p:cNvSpPr/>
          <p:nvPr/>
        </p:nvSpPr>
        <p:spPr>
          <a:xfrm>
            <a:off x="6588224" y="260648"/>
            <a:ext cx="2160240" cy="1440160"/>
          </a:xfrm>
          <a:prstGeom prst="wedgeRectCallout">
            <a:avLst>
              <a:gd name="adj1" fmla="val -81531"/>
              <a:gd name="adj2" fmla="val -399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Toggle between list and grid to see files</a:t>
            </a:r>
            <a:endParaRPr lang="en-NZ" dirty="0"/>
          </a:p>
        </p:txBody>
      </p:sp>
      <p:sp>
        <p:nvSpPr>
          <p:cNvPr id="9" name="Rectangle 8"/>
          <p:cNvSpPr/>
          <p:nvPr/>
        </p:nvSpPr>
        <p:spPr>
          <a:xfrm>
            <a:off x="467544" y="78762"/>
            <a:ext cx="2736304" cy="98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Some links take you direct to the downloadable files</a:t>
            </a:r>
            <a:endParaRPr lang="en-NZ"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952" y="1916832"/>
            <a:ext cx="5218512" cy="48170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4" y="2132856"/>
            <a:ext cx="3438525" cy="3905250"/>
          </a:xfrm>
          <a:prstGeom prst="rect">
            <a:avLst/>
          </a:prstGeom>
        </p:spPr>
      </p:pic>
    </p:spTree>
    <p:extLst>
      <p:ext uri="{BB962C8B-B14F-4D97-AF65-F5344CB8AC3E}">
        <p14:creationId xmlns:p14="http://schemas.microsoft.com/office/powerpoint/2010/main" val="267273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123" y="260648"/>
            <a:ext cx="4320480" cy="98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Some links take you to folders to open to reach the downloadable files</a:t>
            </a:r>
            <a:endParaRPr lang="en-N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09" y="1844824"/>
            <a:ext cx="1885950" cy="3782541"/>
          </a:xfrm>
          <a:prstGeom prst="rect">
            <a:avLst/>
          </a:prstGeom>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07" y="1556792"/>
            <a:ext cx="2790825" cy="20478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188640"/>
            <a:ext cx="3295650" cy="22764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2852936"/>
            <a:ext cx="1933575" cy="1333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4293096"/>
            <a:ext cx="2438400" cy="2219325"/>
          </a:xfrm>
          <a:prstGeom prst="rect">
            <a:avLst/>
          </a:prstGeom>
        </p:spPr>
      </p:pic>
    </p:spTree>
    <p:extLst>
      <p:ext uri="{BB962C8B-B14F-4D97-AF65-F5344CB8AC3E}">
        <p14:creationId xmlns:p14="http://schemas.microsoft.com/office/powerpoint/2010/main" val="6741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Finding resources</a:t>
            </a:r>
            <a:endParaRPr lang="en-NZ" dirty="0"/>
          </a:p>
        </p:txBody>
      </p:sp>
      <p:sp>
        <p:nvSpPr>
          <p:cNvPr id="3" name="Content Placeholder 2"/>
          <p:cNvSpPr>
            <a:spLocks noGrp="1"/>
          </p:cNvSpPr>
          <p:nvPr>
            <p:ph idx="1"/>
          </p:nvPr>
        </p:nvSpPr>
        <p:spPr/>
        <p:txBody>
          <a:bodyPr/>
          <a:lstStyle/>
          <a:p>
            <a:r>
              <a:rPr lang="en-NZ" dirty="0" smtClean="0"/>
              <a:t>Resources may appear in multiple places on the website:</a:t>
            </a:r>
          </a:p>
          <a:p>
            <a:r>
              <a:rPr lang="en-NZ" dirty="0" smtClean="0"/>
              <a:t>E.g. </a:t>
            </a:r>
            <a:r>
              <a:rPr lang="en-NZ" b="1" dirty="0" smtClean="0"/>
              <a:t>Addition and Subtraction Level 1 </a:t>
            </a:r>
            <a:r>
              <a:rPr lang="en-NZ" dirty="0" smtClean="0"/>
              <a:t>has the games from the Early Numeracy Games section and word problems from the Concept Word Problem link and number sentences from the Foundation Resources</a:t>
            </a:r>
            <a:r>
              <a:rPr lang="en-NZ" dirty="0"/>
              <a:t> </a:t>
            </a:r>
            <a:r>
              <a:rPr lang="en-NZ" dirty="0" smtClean="0"/>
              <a:t>section plus resources not in any other section.</a:t>
            </a:r>
            <a:endParaRPr lang="en-NZ" dirty="0"/>
          </a:p>
        </p:txBody>
      </p:sp>
    </p:spTree>
    <p:extLst>
      <p:ext uri="{BB962C8B-B14F-4D97-AF65-F5344CB8AC3E}">
        <p14:creationId xmlns:p14="http://schemas.microsoft.com/office/powerpoint/2010/main" val="1699410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0756" y="2558350"/>
            <a:ext cx="4824536" cy="2031325"/>
          </a:xfrm>
          <a:prstGeom prst="rect">
            <a:avLst/>
          </a:prstGeom>
          <a:solidFill>
            <a:schemeClr val="lt1"/>
          </a:solidFill>
        </p:spPr>
        <p:txBody>
          <a:bodyPr wrap="square" rtlCol="0">
            <a:spAutoFit/>
          </a:bodyPr>
          <a:lstStyle/>
          <a:p>
            <a:r>
              <a:rPr lang="en-NZ" dirty="0" smtClean="0"/>
              <a:t>Each workbook contains 7 pages of practice activities on the specific area. The booklets provide further practice for activities found in Maths Aotearoa chapters (Formally Pearson Mathematics) Use print booklet function on your photocopier to create the workbook.</a:t>
            </a:r>
          </a:p>
          <a:p>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107"/>
            <a:ext cx="9144000" cy="25605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2953"/>
            <a:ext cx="9144000" cy="2656257"/>
          </a:xfrm>
          <a:prstGeom prst="rect">
            <a:avLst/>
          </a:prstGeom>
        </p:spPr>
      </p:pic>
      <p:sp>
        <p:nvSpPr>
          <p:cNvPr id="2" name="Text Box 1"/>
          <p:cNvSpPr txBox="1"/>
          <p:nvPr/>
        </p:nvSpPr>
        <p:spPr>
          <a:xfrm>
            <a:off x="34230" y="2421885"/>
            <a:ext cx="3169618" cy="230425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ase">
              <a:spcAft>
                <a:spcPts val="0"/>
              </a:spcAft>
            </a:pPr>
            <a:r>
              <a:rPr lang="en-NZ" b="1" dirty="0">
                <a:solidFill>
                  <a:schemeClr val="tx1"/>
                </a:solidFill>
                <a:effectLst/>
                <a:ea typeface="Times New Roman"/>
              </a:rPr>
              <a:t>Maths </a:t>
            </a:r>
            <a:r>
              <a:rPr lang="en-NZ" b="1" dirty="0" smtClean="0">
                <a:solidFill>
                  <a:schemeClr val="tx1"/>
                </a:solidFill>
                <a:effectLst/>
                <a:ea typeface="Times New Roman"/>
              </a:rPr>
              <a:t>Aotearoa Workbooks</a:t>
            </a:r>
            <a:endParaRPr lang="en-NZ" b="1" dirty="0">
              <a:solidFill>
                <a:schemeClr val="tx1"/>
              </a:solidFill>
              <a:effectLst/>
              <a:latin typeface="Times New Roman"/>
              <a:ea typeface="Times New Roman"/>
            </a:endParaRPr>
          </a:p>
          <a:p>
            <a:pPr fontAlgn="base">
              <a:spcAft>
                <a:spcPts val="0"/>
              </a:spcAft>
            </a:pPr>
            <a:r>
              <a:rPr lang="en-NZ" sz="1400" u="none" strike="noStrike" dirty="0" smtClean="0">
                <a:solidFill>
                  <a:srgbClr val="333333"/>
                </a:solidFill>
                <a:effectLst/>
                <a:ea typeface="Times New Roman"/>
              </a:rPr>
              <a:t>Support for:</a:t>
            </a:r>
          </a:p>
          <a:p>
            <a:pPr marL="285750" indent="-285750" fontAlgn="base">
              <a:spcAft>
                <a:spcPts val="0"/>
              </a:spcAft>
              <a:buFont typeface="Arial" panose="020B0604020202020204" pitchFamily="34" charset="0"/>
              <a:buChar char="•"/>
            </a:pPr>
            <a:r>
              <a:rPr lang="en-NZ" sz="1400" u="none" strike="noStrike" dirty="0" smtClean="0">
                <a:solidFill>
                  <a:srgbClr val="333333"/>
                </a:solidFill>
                <a:effectLst/>
                <a:ea typeface="Times New Roman"/>
              </a:rPr>
              <a:t>Book 1a (workbooks 1 - 12)</a:t>
            </a:r>
            <a:endParaRPr lang="en-NZ" sz="1400" dirty="0">
              <a:effectLst/>
              <a:latin typeface="Times New Roman"/>
              <a:ea typeface="Times New Roman"/>
            </a:endParaRPr>
          </a:p>
          <a:p>
            <a:pPr marL="285750" indent="-285750" fontAlgn="base">
              <a:spcAft>
                <a:spcPts val="0"/>
              </a:spcAft>
              <a:buFont typeface="Arial" panose="020B0604020202020204" pitchFamily="34" charset="0"/>
              <a:buChar char="•"/>
            </a:pPr>
            <a:r>
              <a:rPr lang="en-NZ" sz="1400" dirty="0" smtClean="0">
                <a:solidFill>
                  <a:schemeClr val="tx1"/>
                </a:solidFill>
                <a:effectLst/>
                <a:ea typeface="Times New Roman"/>
              </a:rPr>
              <a:t>Book 1b(workbooks 12 - 24)</a:t>
            </a:r>
            <a:endParaRPr lang="en-NZ" sz="1400" dirty="0">
              <a:solidFill>
                <a:schemeClr val="tx1"/>
              </a:solidFill>
              <a:effectLst/>
              <a:latin typeface="Times New Roman"/>
              <a:ea typeface="Times New Roman"/>
            </a:endParaRPr>
          </a:p>
          <a:p>
            <a:pPr marL="285750" indent="-285750" fontAlgn="base">
              <a:spcAft>
                <a:spcPts val="0"/>
              </a:spcAft>
              <a:buFont typeface="Arial" panose="020B0604020202020204" pitchFamily="34" charset="0"/>
              <a:buChar char="•"/>
            </a:pPr>
            <a:r>
              <a:rPr lang="en-NZ" sz="1400" u="none" strike="noStrike" dirty="0" smtClean="0">
                <a:solidFill>
                  <a:srgbClr val="333333"/>
                </a:solidFill>
                <a:effectLst/>
                <a:ea typeface="Times New Roman"/>
              </a:rPr>
              <a:t>Book 2a(workbooks 1 - 13)</a:t>
            </a:r>
            <a:endParaRPr lang="en-NZ" sz="1400" dirty="0">
              <a:effectLst/>
              <a:latin typeface="Times New Roman"/>
              <a:ea typeface="Times New Roman"/>
            </a:endParaRPr>
          </a:p>
          <a:p>
            <a:pPr marL="285750" indent="-285750" fontAlgn="base">
              <a:spcAft>
                <a:spcPts val="0"/>
              </a:spcAft>
              <a:buFont typeface="Arial" panose="020B0604020202020204" pitchFamily="34" charset="0"/>
              <a:buChar char="•"/>
            </a:pPr>
            <a:r>
              <a:rPr lang="en-NZ" sz="1400" u="none" strike="noStrike" dirty="0" smtClean="0">
                <a:solidFill>
                  <a:srgbClr val="333333"/>
                </a:solidFill>
                <a:effectLst/>
                <a:ea typeface="Times New Roman"/>
              </a:rPr>
              <a:t>Book 2b(workbooks 14 - 26)</a:t>
            </a:r>
          </a:p>
          <a:p>
            <a:pPr marL="285750" indent="-285750" fontAlgn="base">
              <a:spcAft>
                <a:spcPts val="0"/>
              </a:spcAft>
              <a:buFont typeface="Arial" panose="020B0604020202020204" pitchFamily="34" charset="0"/>
              <a:buChar char="•"/>
            </a:pPr>
            <a:r>
              <a:rPr lang="en-NZ" sz="1400" dirty="0" smtClean="0">
                <a:solidFill>
                  <a:srgbClr val="333333"/>
                </a:solidFill>
                <a:ea typeface="Times New Roman"/>
              </a:rPr>
              <a:t>Book 3a (workbooks 1 – 8)</a:t>
            </a:r>
          </a:p>
          <a:p>
            <a:pPr marL="285750" indent="-285750" fontAlgn="base">
              <a:spcAft>
                <a:spcPts val="0"/>
              </a:spcAft>
              <a:buFont typeface="Arial" panose="020B0604020202020204" pitchFamily="34" charset="0"/>
              <a:buChar char="•"/>
            </a:pPr>
            <a:r>
              <a:rPr lang="en-NZ" sz="1400" u="none" strike="noStrike" dirty="0" smtClean="0">
                <a:solidFill>
                  <a:srgbClr val="333333"/>
                </a:solidFill>
                <a:effectLst/>
                <a:ea typeface="Times New Roman"/>
              </a:rPr>
              <a:t>Book 3b (workbooks 9 – 16)</a:t>
            </a:r>
          </a:p>
          <a:p>
            <a:pPr marL="285750" indent="-285750" fontAlgn="base">
              <a:spcAft>
                <a:spcPts val="0"/>
              </a:spcAft>
              <a:buFont typeface="Arial" panose="020B0604020202020204" pitchFamily="34" charset="0"/>
              <a:buChar char="•"/>
            </a:pPr>
            <a:r>
              <a:rPr lang="en-NZ" sz="1400" dirty="0" smtClean="0">
                <a:solidFill>
                  <a:srgbClr val="333333"/>
                </a:solidFill>
                <a:ea typeface="Times New Roman"/>
              </a:rPr>
              <a:t>Book 4a (workbooks 1 – 6)</a:t>
            </a:r>
          </a:p>
          <a:p>
            <a:pPr marL="285750" indent="-285750" fontAlgn="base">
              <a:spcAft>
                <a:spcPts val="0"/>
              </a:spcAft>
              <a:buFont typeface="Arial" panose="020B0604020202020204" pitchFamily="34" charset="0"/>
              <a:buChar char="•"/>
            </a:pPr>
            <a:r>
              <a:rPr lang="en-NZ" sz="1400" u="none" strike="noStrike" dirty="0" smtClean="0">
                <a:solidFill>
                  <a:srgbClr val="333333"/>
                </a:solidFill>
                <a:effectLst/>
                <a:ea typeface="Times New Roman"/>
              </a:rPr>
              <a:t>Book 4b (workbooks 7 – 11)</a:t>
            </a:r>
          </a:p>
          <a:p>
            <a:pPr>
              <a:lnSpc>
                <a:spcPct val="115000"/>
              </a:lnSpc>
              <a:spcAft>
                <a:spcPts val="1000"/>
              </a:spcAft>
            </a:pPr>
            <a:r>
              <a:rPr lang="en-NZ" sz="1000" dirty="0">
                <a:effectLst/>
                <a:ea typeface="Calibri"/>
                <a:cs typeface="Times New Roman"/>
              </a:rPr>
              <a:t> </a:t>
            </a:r>
          </a:p>
        </p:txBody>
      </p:sp>
    </p:spTree>
    <p:extLst>
      <p:ext uri="{BB962C8B-B14F-4D97-AF65-F5344CB8AC3E}">
        <p14:creationId xmlns:p14="http://schemas.microsoft.com/office/powerpoint/2010/main" val="700452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p:nvPr/>
        </p:nvSpPr>
        <p:spPr>
          <a:xfrm>
            <a:off x="395536" y="476672"/>
            <a:ext cx="5256584" cy="13681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NZ" sz="2400" dirty="0">
                <a:solidFill>
                  <a:srgbClr val="002060"/>
                </a:solidFill>
                <a:ea typeface="Times New Roman"/>
              </a:rPr>
              <a:t>Learning Support</a:t>
            </a:r>
            <a:endParaRPr lang="en-NZ" sz="2400" dirty="0">
              <a:solidFill>
                <a:srgbClr val="002060"/>
              </a:solidFill>
              <a:latin typeface="Times New Roman"/>
              <a:ea typeface="Times New Roman"/>
            </a:endParaRPr>
          </a:p>
          <a:p>
            <a:pPr fontAlgn="base">
              <a:spcAft>
                <a:spcPts val="0"/>
              </a:spcAft>
            </a:pPr>
            <a:r>
              <a:rPr lang="en-NZ" sz="2000" b="1" dirty="0" smtClean="0">
                <a:solidFill>
                  <a:schemeClr val="tx1"/>
                </a:solidFill>
                <a:effectLst/>
                <a:ea typeface="Times New Roman"/>
              </a:rPr>
              <a:t>Maths </a:t>
            </a:r>
            <a:r>
              <a:rPr lang="en-NZ" sz="2000" b="1" dirty="0">
                <a:solidFill>
                  <a:schemeClr val="tx1"/>
                </a:solidFill>
                <a:effectLst/>
                <a:ea typeface="Times New Roman"/>
              </a:rPr>
              <a:t>Gym </a:t>
            </a:r>
            <a:endParaRPr lang="en-NZ" sz="2000" b="1" dirty="0" smtClean="0">
              <a:solidFill>
                <a:schemeClr val="tx1"/>
              </a:solidFill>
              <a:effectLst/>
              <a:ea typeface="Times New Roman"/>
            </a:endParaRPr>
          </a:p>
          <a:p>
            <a:pPr fontAlgn="base">
              <a:spcAft>
                <a:spcPts val="0"/>
              </a:spcAft>
            </a:pPr>
            <a:r>
              <a:rPr lang="en-NZ" sz="1400" dirty="0" smtClean="0">
                <a:solidFill>
                  <a:schemeClr val="tx1"/>
                </a:solidFill>
                <a:ea typeface="Times New Roman"/>
              </a:rPr>
              <a:t>Learning Multiplication Tables</a:t>
            </a:r>
            <a:endParaRPr lang="en-NZ" sz="1400" dirty="0" smtClean="0">
              <a:solidFill>
                <a:schemeClr val="tx1"/>
              </a:solidFill>
              <a:effectLst/>
              <a:ea typeface="Times New Roman"/>
            </a:endParaRPr>
          </a:p>
          <a:p>
            <a:pPr fontAlgn="base">
              <a:spcAft>
                <a:spcPts val="0"/>
              </a:spcAft>
            </a:pPr>
            <a:endParaRPr lang="en-NZ" sz="2800" b="1" dirty="0" smtClean="0">
              <a:solidFill>
                <a:schemeClr val="tx1"/>
              </a:solidFill>
              <a:ea typeface="Times New Roman"/>
            </a:endParaRPr>
          </a:p>
          <a:p>
            <a:pPr fontAlgn="base">
              <a:spcAft>
                <a:spcPts val="0"/>
              </a:spcAft>
            </a:pPr>
            <a:endParaRPr lang="en-NZ" sz="1100" dirty="0">
              <a:effectLst/>
              <a:ea typeface="Calibri"/>
              <a:cs typeface="Times New Roman"/>
            </a:endParaRPr>
          </a:p>
        </p:txBody>
      </p:sp>
      <p:sp>
        <p:nvSpPr>
          <p:cNvPr id="3" name="TextBox 2"/>
          <p:cNvSpPr txBox="1"/>
          <p:nvPr/>
        </p:nvSpPr>
        <p:spPr>
          <a:xfrm>
            <a:off x="539552" y="1484784"/>
            <a:ext cx="2952328" cy="3693319"/>
          </a:xfrm>
          <a:prstGeom prst="rect">
            <a:avLst/>
          </a:prstGeom>
          <a:noFill/>
        </p:spPr>
        <p:txBody>
          <a:bodyPr wrap="square" rtlCol="0">
            <a:spAutoFit/>
          </a:bodyPr>
          <a:lstStyle/>
          <a:p>
            <a:pPr marL="342900" indent="-342900">
              <a:buAutoNum type="arabicPeriod"/>
            </a:pPr>
            <a:r>
              <a:rPr lang="en-NZ" dirty="0" smtClean="0"/>
              <a:t>Understanding arrays</a:t>
            </a:r>
          </a:p>
          <a:p>
            <a:pPr marL="342900" indent="-342900">
              <a:buAutoNum type="arabicPeriod"/>
            </a:pPr>
            <a:r>
              <a:rPr lang="en-NZ" dirty="0" smtClean="0"/>
              <a:t>Two times table</a:t>
            </a:r>
          </a:p>
          <a:p>
            <a:pPr marL="342900" indent="-342900">
              <a:buAutoNum type="arabicPeriod"/>
            </a:pPr>
            <a:r>
              <a:rPr lang="en-NZ" dirty="0" smtClean="0"/>
              <a:t>Ten times table</a:t>
            </a:r>
          </a:p>
          <a:p>
            <a:pPr marL="342900" indent="-342900">
              <a:buAutoNum type="arabicPeriod"/>
            </a:pPr>
            <a:r>
              <a:rPr lang="en-NZ" dirty="0" smtClean="0"/>
              <a:t>Five times table</a:t>
            </a:r>
          </a:p>
          <a:p>
            <a:pPr marL="342900" indent="-342900">
              <a:buAutoNum type="arabicPeriod"/>
            </a:pPr>
            <a:r>
              <a:rPr lang="en-NZ" dirty="0" smtClean="0"/>
              <a:t>Exploring division</a:t>
            </a:r>
          </a:p>
          <a:p>
            <a:r>
              <a:rPr lang="en-NZ" dirty="0" smtClean="0"/>
              <a:t>5a. Agility Course 1</a:t>
            </a:r>
          </a:p>
          <a:p>
            <a:pPr marL="342900" indent="-342900">
              <a:buAutoNum type="arabicPeriod" startAt="6"/>
            </a:pPr>
            <a:r>
              <a:rPr lang="en-NZ" dirty="0" smtClean="0"/>
              <a:t>Doubling x4 x 8</a:t>
            </a:r>
          </a:p>
          <a:p>
            <a:pPr marL="342900" indent="-342900">
              <a:buAutoNum type="arabicPeriod" startAt="6"/>
            </a:pPr>
            <a:r>
              <a:rPr lang="en-NZ" dirty="0"/>
              <a:t> </a:t>
            </a:r>
            <a:r>
              <a:rPr lang="en-NZ" dirty="0" smtClean="0"/>
              <a:t>Three times table</a:t>
            </a:r>
          </a:p>
          <a:p>
            <a:pPr marL="342900" indent="-342900">
              <a:buAutoNum type="arabicPeriod" startAt="6"/>
            </a:pPr>
            <a:r>
              <a:rPr lang="en-NZ" dirty="0" smtClean="0"/>
              <a:t>Nine times table</a:t>
            </a:r>
          </a:p>
          <a:p>
            <a:pPr marL="342900" indent="-342900">
              <a:buAutoNum type="arabicPeriod" startAt="6"/>
            </a:pPr>
            <a:r>
              <a:rPr lang="en-NZ" dirty="0" smtClean="0"/>
              <a:t>Doubling x6 x12</a:t>
            </a:r>
          </a:p>
          <a:p>
            <a:pPr marL="342900" indent="-342900">
              <a:buAutoNum type="arabicPeriod" startAt="6"/>
            </a:pPr>
            <a:r>
              <a:rPr lang="en-NZ" dirty="0" smtClean="0"/>
              <a:t>Seven times table</a:t>
            </a:r>
          </a:p>
          <a:p>
            <a:r>
              <a:rPr lang="en-NZ" dirty="0" smtClean="0"/>
              <a:t>10a. Agility Course 2</a:t>
            </a:r>
          </a:p>
          <a:p>
            <a:pPr marL="342900" indent="-342900">
              <a:buAutoNum type="arabicPeriod"/>
            </a:pPr>
            <a:endParaRPr lang="en-NZ" dirty="0"/>
          </a:p>
        </p:txBody>
      </p:sp>
      <p:sp>
        <p:nvSpPr>
          <p:cNvPr id="6" name="Rounded Rectangular Callout 5"/>
          <p:cNvSpPr/>
          <p:nvPr/>
        </p:nvSpPr>
        <p:spPr>
          <a:xfrm>
            <a:off x="6012160" y="116632"/>
            <a:ext cx="2808312" cy="7920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Use print booklet function on the photocopier.</a:t>
            </a:r>
            <a:endParaRPr lang="en-NZ"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616500"/>
            <a:ext cx="3457575" cy="4257675"/>
          </a:xfrm>
          <a:prstGeom prst="rect">
            <a:avLst/>
          </a:prstGeom>
        </p:spPr>
      </p:pic>
      <p:sp>
        <p:nvSpPr>
          <p:cNvPr id="5" name="Rounded Rectangular Callout 4"/>
          <p:cNvSpPr/>
          <p:nvPr/>
        </p:nvSpPr>
        <p:spPr>
          <a:xfrm>
            <a:off x="251520" y="5058383"/>
            <a:ext cx="4896544" cy="1368152"/>
          </a:xfrm>
          <a:prstGeom prst="wedgeRoundRectCallout">
            <a:avLst>
              <a:gd name="adj1" fmla="val -20833"/>
              <a:gd name="adj2" fmla="val 498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Intended for older students (year 5 and above) to assist the development of multiplicative thinking as well as recall multiplication facts.</a:t>
            </a:r>
            <a:endParaRPr lang="en-NZ" dirty="0"/>
          </a:p>
        </p:txBody>
      </p:sp>
      <p:sp>
        <p:nvSpPr>
          <p:cNvPr id="8" name="Rectangle 7"/>
          <p:cNvSpPr/>
          <p:nvPr/>
        </p:nvSpPr>
        <p:spPr>
          <a:xfrm>
            <a:off x="6537437" y="1910375"/>
            <a:ext cx="2088232" cy="3267728"/>
          </a:xfrm>
          <a:prstGeom prst="rec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smtClean="0">
                <a:solidFill>
                  <a:srgbClr val="002060"/>
                </a:solidFill>
              </a:rPr>
              <a:t>The coaching session in each workbooks will also assist teachers to focus on the algebra (patterns and relationships) when teaching basic facts</a:t>
            </a:r>
            <a:endParaRPr lang="en-NZ" dirty="0">
              <a:solidFill>
                <a:srgbClr val="002060"/>
              </a:solidFill>
            </a:endParaRPr>
          </a:p>
        </p:txBody>
      </p:sp>
    </p:spTree>
    <p:extLst>
      <p:ext uri="{BB962C8B-B14F-4D97-AF65-F5344CB8AC3E}">
        <p14:creationId xmlns:p14="http://schemas.microsoft.com/office/powerpoint/2010/main" val="21359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4572000" cy="738664"/>
          </a:xfrm>
          <a:prstGeom prst="rect">
            <a:avLst/>
          </a:prstGeom>
        </p:spPr>
        <p:txBody>
          <a:bodyPr>
            <a:spAutoFit/>
          </a:bodyPr>
          <a:lstStyle/>
          <a:p>
            <a:pPr fontAlgn="base"/>
            <a:r>
              <a:rPr lang="en-NZ" sz="2400" b="1" dirty="0"/>
              <a:t>Video Lessons</a:t>
            </a:r>
          </a:p>
          <a:p>
            <a:pPr fontAlgn="base"/>
            <a:r>
              <a:rPr lang="en-NZ" dirty="0">
                <a:hlinkClick r:id="rId2"/>
              </a:rPr>
              <a:t>Geometric Thinking</a:t>
            </a:r>
            <a:endParaRPr lang="en-NZ" dirty="0"/>
          </a:p>
        </p:txBody>
      </p:sp>
      <p:sp>
        <p:nvSpPr>
          <p:cNvPr id="3" name="TextBox 2"/>
          <p:cNvSpPr txBox="1"/>
          <p:nvPr/>
        </p:nvSpPr>
        <p:spPr>
          <a:xfrm>
            <a:off x="2339752" y="260648"/>
            <a:ext cx="6336704" cy="923330"/>
          </a:xfrm>
          <a:prstGeom prst="rect">
            <a:avLst/>
          </a:prstGeom>
          <a:noFill/>
        </p:spPr>
        <p:txBody>
          <a:bodyPr wrap="square" rtlCol="0">
            <a:spAutoFit/>
          </a:bodyPr>
          <a:lstStyle/>
          <a:p>
            <a:r>
              <a:rPr lang="en-NZ" dirty="0" smtClean="0"/>
              <a:t>This section currently contains five folders one for each of the first five progressions in geometric thinking covering curriculum levels 1 – 4+</a:t>
            </a:r>
            <a:endParaRPr lang="en-NZ" dirty="0"/>
          </a:p>
        </p:txBody>
      </p:sp>
      <p:sp>
        <p:nvSpPr>
          <p:cNvPr id="5" name="TextBox 4"/>
          <p:cNvSpPr txBox="1"/>
          <p:nvPr/>
        </p:nvSpPr>
        <p:spPr>
          <a:xfrm>
            <a:off x="179512" y="1183978"/>
            <a:ext cx="4499992" cy="1477328"/>
          </a:xfrm>
          <a:prstGeom prst="rect">
            <a:avLst/>
          </a:prstGeom>
          <a:noFill/>
        </p:spPr>
        <p:txBody>
          <a:bodyPr wrap="square" rtlCol="0">
            <a:spAutoFit/>
          </a:bodyPr>
          <a:lstStyle/>
          <a:p>
            <a:r>
              <a:rPr lang="en-NZ" dirty="0" smtClean="0"/>
              <a:t>Each folder contains:</a:t>
            </a:r>
          </a:p>
          <a:p>
            <a:endParaRPr lang="en-NZ" dirty="0"/>
          </a:p>
          <a:p>
            <a:r>
              <a:rPr lang="en-NZ" dirty="0" smtClean="0"/>
              <a:t>Teacher notes</a:t>
            </a:r>
          </a:p>
          <a:p>
            <a:r>
              <a:rPr lang="en-NZ" dirty="0" smtClean="0"/>
              <a:t>A video lesson</a:t>
            </a:r>
          </a:p>
          <a:p>
            <a:r>
              <a:rPr lang="en-NZ" dirty="0" smtClean="0"/>
              <a:t>Follow up work – activities and worksheets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8" y="2636912"/>
            <a:ext cx="9144000" cy="3756958"/>
          </a:xfrm>
          <a:prstGeom prst="rect">
            <a:avLst/>
          </a:prstGeom>
        </p:spPr>
      </p:pic>
    </p:spTree>
    <p:extLst>
      <p:ext uri="{BB962C8B-B14F-4D97-AF65-F5344CB8AC3E}">
        <p14:creationId xmlns:p14="http://schemas.microsoft.com/office/powerpoint/2010/main" val="2850526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4572000" cy="1754326"/>
          </a:xfrm>
          <a:prstGeom prst="rect">
            <a:avLst/>
          </a:prstGeom>
        </p:spPr>
        <p:txBody>
          <a:bodyPr>
            <a:spAutoFit/>
          </a:bodyPr>
          <a:lstStyle/>
          <a:p>
            <a:pPr fontAlgn="base"/>
            <a:r>
              <a:rPr lang="en-US" b="1" dirty="0"/>
              <a:t>Teacher Handbook Resources</a:t>
            </a:r>
          </a:p>
          <a:p>
            <a:pPr fontAlgn="base"/>
            <a:r>
              <a:rPr lang="en-US" dirty="0">
                <a:hlinkClick r:id="rId2"/>
              </a:rPr>
              <a:t>Arithmetic Operations</a:t>
            </a:r>
            <a:endParaRPr lang="en-US" dirty="0"/>
          </a:p>
          <a:p>
            <a:pPr fontAlgn="base"/>
            <a:r>
              <a:rPr lang="en-US" dirty="0">
                <a:hlinkClick r:id="rId3"/>
              </a:rPr>
              <a:t>Fractions, Decimals, &amp; Percentages</a:t>
            </a:r>
            <a:endParaRPr lang="en-US" dirty="0"/>
          </a:p>
          <a:p>
            <a:pPr fontAlgn="base"/>
            <a:r>
              <a:rPr lang="en-US" dirty="0">
                <a:hlinkClick r:id="rId4"/>
              </a:rPr>
              <a:t>Numbers &amp; the Number System</a:t>
            </a:r>
            <a:endParaRPr lang="en-US" dirty="0"/>
          </a:p>
          <a:p>
            <a:pPr fontAlgn="base"/>
            <a:r>
              <a:rPr lang="en-US" i="1" dirty="0"/>
              <a:t>(Handbooks available from online </a:t>
            </a:r>
            <a:r>
              <a:rPr lang="en-US" i="1" dirty="0" smtClean="0"/>
              <a:t>store</a:t>
            </a:r>
          </a:p>
          <a:p>
            <a:pPr fontAlgn="base"/>
            <a:r>
              <a:rPr lang="en-US" i="1" dirty="0" smtClean="0"/>
              <a:t>$50 each or all three $135)</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127597"/>
            <a:ext cx="1419869" cy="200525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6527" y="127597"/>
            <a:ext cx="1433986" cy="200525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0112" y="127597"/>
            <a:ext cx="1477039" cy="2005259"/>
          </a:xfrm>
          <a:prstGeom prst="rect">
            <a:avLst/>
          </a:prstGeom>
        </p:spPr>
      </p:pic>
      <p:sp>
        <p:nvSpPr>
          <p:cNvPr id="8" name="TextBox 7"/>
          <p:cNvSpPr txBox="1"/>
          <p:nvPr/>
        </p:nvSpPr>
        <p:spPr>
          <a:xfrm>
            <a:off x="179512" y="2008138"/>
            <a:ext cx="2736304" cy="2092881"/>
          </a:xfrm>
          <a:prstGeom prst="rect">
            <a:avLst/>
          </a:prstGeom>
          <a:noFill/>
        </p:spPr>
        <p:txBody>
          <a:bodyPr wrap="square" rtlCol="0">
            <a:spAutoFit/>
          </a:bodyPr>
          <a:lstStyle/>
          <a:p>
            <a:r>
              <a:rPr lang="en-NZ" sz="1400" dirty="0" smtClean="0"/>
              <a:t>Folders contain all the worksheets found on the CD’s included in the Fractions Decimals &amp; Percentages book and the Numbers &amp; The Number System book.</a:t>
            </a:r>
          </a:p>
          <a:p>
            <a:endParaRPr lang="en-NZ" dirty="0"/>
          </a:p>
          <a:p>
            <a:r>
              <a:rPr lang="en-NZ" sz="1400" dirty="0" smtClean="0"/>
              <a:t>Also contains all resources referred to in the activities given in the Arithmetic Operations book.</a:t>
            </a:r>
            <a:endParaRPr lang="en-NZ" sz="14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4101019"/>
            <a:ext cx="4800600" cy="21050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9904" y="2204864"/>
            <a:ext cx="3152775" cy="203835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80112" y="4509120"/>
            <a:ext cx="3543227" cy="2024701"/>
          </a:xfrm>
          <a:prstGeom prst="rect">
            <a:avLst/>
          </a:prstGeom>
        </p:spPr>
      </p:pic>
      <p:sp>
        <p:nvSpPr>
          <p:cNvPr id="11" name="TextBox 10"/>
          <p:cNvSpPr txBox="1"/>
          <p:nvPr/>
        </p:nvSpPr>
        <p:spPr>
          <a:xfrm>
            <a:off x="5945244" y="2362080"/>
            <a:ext cx="2880320" cy="1600438"/>
          </a:xfrm>
          <a:prstGeom prst="rect">
            <a:avLst/>
          </a:prstGeom>
          <a:noFill/>
        </p:spPr>
        <p:txBody>
          <a:bodyPr wrap="square" rtlCol="0">
            <a:spAutoFit/>
          </a:bodyPr>
          <a:lstStyle/>
          <a:p>
            <a:r>
              <a:rPr lang="en-NZ" sz="1400" b="1" dirty="0" smtClean="0"/>
              <a:t>Numbers &amp; The Number System </a:t>
            </a:r>
          </a:p>
          <a:p>
            <a:r>
              <a:rPr lang="en-NZ" sz="1400" dirty="0" smtClean="0"/>
              <a:t>Knowledge Building 110 worksheets</a:t>
            </a:r>
          </a:p>
          <a:p>
            <a:r>
              <a:rPr lang="en-NZ" sz="1400" dirty="0" smtClean="0"/>
              <a:t>Word Problems 20 worksheets</a:t>
            </a:r>
          </a:p>
          <a:p>
            <a:endParaRPr lang="en-NZ" sz="1400" b="1" dirty="0" smtClean="0"/>
          </a:p>
          <a:p>
            <a:r>
              <a:rPr lang="en-NZ" sz="1400" b="1" dirty="0" smtClean="0"/>
              <a:t>Fractions Decimals &amp; Percentages</a:t>
            </a:r>
          </a:p>
          <a:p>
            <a:r>
              <a:rPr lang="en-NZ" sz="1400" dirty="0" smtClean="0"/>
              <a:t>Knowledge building 81 worksheets</a:t>
            </a:r>
          </a:p>
          <a:p>
            <a:r>
              <a:rPr lang="en-NZ" sz="1400" dirty="0" smtClean="0"/>
              <a:t>Word problems 60 worksheets</a:t>
            </a:r>
            <a:endParaRPr lang="en-NZ" sz="1400" dirty="0"/>
          </a:p>
        </p:txBody>
      </p:sp>
    </p:spTree>
    <p:extLst>
      <p:ext uri="{BB962C8B-B14F-4D97-AF65-F5344CB8AC3E}">
        <p14:creationId xmlns:p14="http://schemas.microsoft.com/office/powerpoint/2010/main" val="1081431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824</Words>
  <Application>Microsoft Office PowerPoint</Application>
  <PresentationFormat>On-screen Show (4:3)</PresentationFormat>
  <Paragraphs>113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Finding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Wilkinson</dc:creator>
  <cp:lastModifiedBy>Charlotte Wilkinson</cp:lastModifiedBy>
  <cp:revision>29</cp:revision>
  <dcterms:created xsi:type="dcterms:W3CDTF">2021-01-05T00:48:28Z</dcterms:created>
  <dcterms:modified xsi:type="dcterms:W3CDTF">2023-01-25T21:19:03Z</dcterms:modified>
</cp:coreProperties>
</file>