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30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08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037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09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84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9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060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964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393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2889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770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34AF-A943-4410-BFB7-553F166FFE2A}" type="datetimeFigureOut">
              <a:rPr lang="en-NZ" smtClean="0"/>
              <a:t>23/01/2023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9A91A-F46D-4628-9102-51FEA92C78A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501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4025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7524328" y="5301208"/>
            <a:ext cx="1296144" cy="864096"/>
          </a:xfrm>
          <a:prstGeom prst="wedgeRoundRectCallout">
            <a:avLst>
              <a:gd name="adj1" fmla="val -130648"/>
              <a:gd name="adj2" fmla="val 425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Start </a:t>
            </a:r>
            <a:r>
              <a:rPr lang="en-NZ" dirty="0" smtClean="0"/>
              <a:t>here.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904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647"/>
            <a:ext cx="9144000" cy="5916706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30543" y="6240324"/>
            <a:ext cx="6408712" cy="426023"/>
          </a:xfrm>
          <a:prstGeom prst="wedgeRoundRectCallout">
            <a:avLst>
              <a:gd name="adj1" fmla="val 4117"/>
              <a:gd name="adj2" fmla="val -1369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dirty="0" smtClean="0"/>
              <a:t>New Zealand School membership click </a:t>
            </a:r>
            <a:r>
              <a:rPr lang="en-NZ" sz="1400" dirty="0" smtClean="0"/>
              <a:t>MORE INFO to </a:t>
            </a:r>
            <a:r>
              <a:rPr lang="en-NZ" sz="1400" dirty="0" smtClean="0"/>
              <a:t>subscribe via a school invoice</a:t>
            </a:r>
            <a:endParaRPr lang="en-NZ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789040"/>
            <a:ext cx="20162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100" b="1" dirty="0" smtClean="0"/>
              <a:t>NZ Schools Only</a:t>
            </a:r>
          </a:p>
          <a:p>
            <a:r>
              <a:rPr lang="en-NZ" sz="1100" dirty="0" smtClean="0"/>
              <a:t>Under 30 students $50 + GST</a:t>
            </a:r>
          </a:p>
          <a:p>
            <a:r>
              <a:rPr lang="en-NZ" sz="1100" dirty="0" smtClean="0"/>
              <a:t>30 – 100 students $150 + GST</a:t>
            </a:r>
          </a:p>
          <a:p>
            <a:r>
              <a:rPr lang="en-NZ" sz="1100" dirty="0" smtClean="0"/>
              <a:t>101 – 300 students $250 + GST</a:t>
            </a:r>
          </a:p>
          <a:p>
            <a:r>
              <a:rPr lang="en-NZ" sz="1100" dirty="0" smtClean="0"/>
              <a:t>301 – 500 students $350 + GST</a:t>
            </a:r>
          </a:p>
          <a:p>
            <a:r>
              <a:rPr lang="en-NZ" sz="1100" dirty="0" smtClean="0"/>
              <a:t>501 – 700 students $450 + GST</a:t>
            </a:r>
          </a:p>
          <a:p>
            <a:r>
              <a:rPr lang="en-NZ" sz="1100" dirty="0" smtClean="0"/>
              <a:t>701+ students $550 + GST</a:t>
            </a:r>
            <a:endParaRPr lang="en-NZ" sz="1100" dirty="0"/>
          </a:p>
        </p:txBody>
      </p:sp>
    </p:spTree>
    <p:extLst>
      <p:ext uri="{BB962C8B-B14F-4D97-AF65-F5344CB8AC3E}">
        <p14:creationId xmlns:p14="http://schemas.microsoft.com/office/powerpoint/2010/main" val="16736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6988"/>
            <a:ext cx="8820472" cy="61950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2736"/>
            <a:ext cx="8532440" cy="5239321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2411760" y="2940880"/>
            <a:ext cx="1872208" cy="747452"/>
          </a:xfrm>
          <a:prstGeom prst="wedgeRoundRectCallout">
            <a:avLst>
              <a:gd name="adj1" fmla="val -63223"/>
              <a:gd name="adj2" fmla="val 2044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ounded Rectangular Callout 6"/>
          <p:cNvSpPr/>
          <p:nvPr/>
        </p:nvSpPr>
        <p:spPr>
          <a:xfrm>
            <a:off x="2267744" y="2636912"/>
            <a:ext cx="4608512" cy="1440160"/>
          </a:xfrm>
          <a:prstGeom prst="wedgeRoundRectCallout">
            <a:avLst>
              <a:gd name="adj1" fmla="val 80257"/>
              <a:gd name="adj2" fmla="val -1987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/>
              <a:t>Create an account (or I will create one for you and send you a password when I see you have purchased a membership)</a:t>
            </a:r>
            <a:endParaRPr lang="en-NZ" sz="1200" dirty="0" smtClean="0"/>
          </a:p>
          <a:p>
            <a:pPr algn="ctr"/>
            <a:endParaRPr lang="en-NZ" sz="1200" dirty="0"/>
          </a:p>
          <a:p>
            <a:pPr algn="ctr"/>
            <a:r>
              <a:rPr lang="en-NZ" sz="1200" dirty="0" smtClean="0"/>
              <a:t>If you create an </a:t>
            </a:r>
            <a:r>
              <a:rPr lang="en-NZ" sz="1200" dirty="0" smtClean="0"/>
              <a:t>account </a:t>
            </a:r>
            <a:r>
              <a:rPr lang="en-NZ" sz="1200" dirty="0" smtClean="0"/>
              <a:t>it must </a:t>
            </a:r>
            <a:r>
              <a:rPr lang="en-NZ" sz="1200" dirty="0" smtClean="0"/>
              <a:t>be activated by the administrator before you can log in (This may take a couple of hours depending of whether I am at the computer or not – guaranteed within 12 hours.)</a:t>
            </a:r>
            <a:endParaRPr lang="en-NZ" sz="1200" dirty="0"/>
          </a:p>
        </p:txBody>
      </p:sp>
    </p:spTree>
    <p:extLst>
      <p:ext uri="{BB962C8B-B14F-4D97-AF65-F5344CB8AC3E}">
        <p14:creationId xmlns:p14="http://schemas.microsoft.com/office/powerpoint/2010/main" val="8885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8" y="260648"/>
            <a:ext cx="8877300" cy="5572125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763688" y="914299"/>
            <a:ext cx="6984776" cy="720080"/>
          </a:xfrm>
          <a:prstGeom prst="wedgeRoundRectCallout">
            <a:avLst>
              <a:gd name="adj1" fmla="val -16016"/>
              <a:gd name="adj2" fmla="val 493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Please ensure you type your email address correctly.</a:t>
            </a:r>
            <a:endParaRPr lang="en-NZ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5978799" y="5013176"/>
            <a:ext cx="2792372" cy="432048"/>
          </a:xfrm>
          <a:prstGeom prst="wedgeRoundRectCallout">
            <a:avLst>
              <a:gd name="adj1" fmla="val -50684"/>
              <a:gd name="adj2" fmla="val -198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dirty="0" smtClean="0"/>
              <a:t>Click here to create an account. </a:t>
            </a:r>
            <a:endParaRPr lang="en-NZ" sz="14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50222" y="2492896"/>
            <a:ext cx="3120856" cy="3190602"/>
          </a:xfrm>
          <a:prstGeom prst="wedgeRoundRectCallout">
            <a:avLst>
              <a:gd name="adj1" fmla="val 17353"/>
              <a:gd name="adj2" fmla="val -489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IMPORTANT</a:t>
            </a:r>
          </a:p>
          <a:p>
            <a:r>
              <a:rPr lang="en-NZ" sz="1400" dirty="0" smtClean="0"/>
              <a:t>School subscriptions: </a:t>
            </a:r>
            <a:endParaRPr lang="en-NZ" sz="1400" dirty="0" smtClean="0"/>
          </a:p>
          <a:p>
            <a:r>
              <a:rPr lang="en-NZ" sz="1400" dirty="0" smtClean="0"/>
              <a:t>Each </a:t>
            </a:r>
            <a:r>
              <a:rPr lang="en-NZ" sz="1400" dirty="0" smtClean="0"/>
              <a:t>individual teacher must create an account using their </a:t>
            </a:r>
            <a:r>
              <a:rPr lang="en-NZ" sz="1400" b="1" dirty="0" smtClean="0"/>
              <a:t>school </a:t>
            </a:r>
            <a:r>
              <a:rPr lang="en-NZ" sz="1400" b="1" dirty="0" smtClean="0"/>
              <a:t>email address</a:t>
            </a:r>
            <a:r>
              <a:rPr lang="en-NZ" sz="1400" dirty="0" smtClean="0"/>
              <a:t>. Each account will then be activated by the administrator (Me</a:t>
            </a:r>
            <a:r>
              <a:rPr lang="en-NZ" sz="1400" dirty="0" smtClean="0"/>
              <a:t>)</a:t>
            </a:r>
          </a:p>
          <a:p>
            <a:r>
              <a:rPr lang="en-NZ" sz="1400" dirty="0" smtClean="0"/>
              <a:t>Alternatively a list of email addresses can be sent to me and I will create the accounts and send a unique password to each teacher.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296948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8" y="260648"/>
            <a:ext cx="8877300" cy="55721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1916832"/>
            <a:ext cx="3240360" cy="439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 smtClean="0"/>
              <a:t>Once your account has been activated </a:t>
            </a:r>
            <a:r>
              <a:rPr lang="en-NZ" sz="1200" dirty="0" smtClean="0"/>
              <a:t>(you will receive an email to let you know so make sure you typed it properly)</a:t>
            </a:r>
          </a:p>
          <a:p>
            <a:r>
              <a:rPr lang="en-NZ" sz="1400" dirty="0" smtClean="0"/>
              <a:t>You can then login using the email address you signed up with and your unique password.</a:t>
            </a:r>
          </a:p>
          <a:p>
            <a:endParaRPr lang="en-NZ" sz="1400" dirty="0"/>
          </a:p>
          <a:p>
            <a:r>
              <a:rPr lang="en-NZ" sz="1400" dirty="0" smtClean="0"/>
              <a:t>Your subscription is valid for 12 months and an individual will receive an email reminding you to renew by purchasing a new subscription.  An account will be suspended if not renewed within one month of expiry and deleted after one month.</a:t>
            </a:r>
          </a:p>
          <a:p>
            <a:endParaRPr lang="en-NZ" sz="1400" dirty="0"/>
          </a:p>
          <a:p>
            <a:r>
              <a:rPr lang="en-NZ" sz="1400" dirty="0" smtClean="0"/>
              <a:t>Schools will receive an invoice a month before the subscription is due. If invoice is not paid by 20</a:t>
            </a:r>
            <a:r>
              <a:rPr lang="en-NZ" sz="1400" baseline="30000" dirty="0" smtClean="0"/>
              <a:t>th</a:t>
            </a:r>
            <a:r>
              <a:rPr lang="en-NZ" sz="1400" dirty="0" smtClean="0"/>
              <a:t> of month following then all accounts will be suspended. An email will advise you if this occurs.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7633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2935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9552" y="188640"/>
            <a:ext cx="81369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You can now explore all the wonderful resources that you now have to build and support a rich mathematics programme.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2327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346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Wilkinson</dc:creator>
  <cp:lastModifiedBy>Charlotte Wilkinson</cp:lastModifiedBy>
  <cp:revision>22</cp:revision>
  <dcterms:created xsi:type="dcterms:W3CDTF">2021-01-05T00:48:28Z</dcterms:created>
  <dcterms:modified xsi:type="dcterms:W3CDTF">2023-01-23T03:33:32Z</dcterms:modified>
</cp:coreProperties>
</file>